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1" r:id="rId3"/>
    <p:sldId id="257" r:id="rId4"/>
    <p:sldId id="260" r:id="rId5"/>
    <p:sldId id="272" r:id="rId6"/>
    <p:sldId id="265" r:id="rId7"/>
    <p:sldId id="264" r:id="rId8"/>
    <p:sldId id="267" r:id="rId9"/>
    <p:sldId id="269" r:id="rId10"/>
    <p:sldId id="273" r:id="rId11"/>
    <p:sldId id="304" r:id="rId12"/>
    <p:sldId id="285" r:id="rId13"/>
    <p:sldId id="281" r:id="rId14"/>
    <p:sldId id="305" r:id="rId15"/>
    <p:sldId id="296" r:id="rId16"/>
    <p:sldId id="287" r:id="rId17"/>
    <p:sldId id="288" r:id="rId18"/>
    <p:sldId id="306" r:id="rId19"/>
    <p:sldId id="289" r:id="rId20"/>
    <p:sldId id="298" r:id="rId21"/>
    <p:sldId id="290" r:id="rId22"/>
    <p:sldId id="291" r:id="rId23"/>
    <p:sldId id="292" r:id="rId24"/>
    <p:sldId id="276" r:id="rId25"/>
    <p:sldId id="299" r:id="rId26"/>
    <p:sldId id="302" r:id="rId27"/>
    <p:sldId id="303" r:id="rId28"/>
    <p:sldId id="279" r:id="rId29"/>
    <p:sldId id="284" r:id="rId30"/>
    <p:sldId id="277" r:id="rId31"/>
    <p:sldId id="280" r:id="rId32"/>
    <p:sldId id="293" r:id="rId33"/>
    <p:sldId id="282" r:id="rId34"/>
    <p:sldId id="283" r:id="rId35"/>
    <p:sldId id="294" r:id="rId36"/>
    <p:sldId id="307" r:id="rId37"/>
    <p:sldId id="308" r:id="rId38"/>
    <p:sldId id="301" r:id="rId39"/>
    <p:sldId id="300" r:id="rId40"/>
    <p:sldId id="309" r:id="rId41"/>
    <p:sldId id="270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>
        <p:scale>
          <a:sx n="125" d="100"/>
          <a:sy n="125" d="100"/>
        </p:scale>
        <p:origin x="-10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29.05.2025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29.05.2025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29.05.2025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F6144F-7FF8-A24F-3491-388A7073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56" y="4333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кинематической схемы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4D53537-3F15-4E90-F002-2F87127C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15C39EF-6A4A-65C4-E888-AE520447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42" y="1323777"/>
            <a:ext cx="4403725" cy="269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4AD345-6B4F-BA54-08BF-7830EA0364C3}"/>
              </a:ext>
            </a:extLst>
          </p:cNvPr>
          <p:cNvSpPr txBox="1"/>
          <p:nvPr/>
        </p:nvSpPr>
        <p:spPr>
          <a:xfrm>
            <a:off x="732387" y="3960955"/>
            <a:ext cx="279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Общая схема мобильного робота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Основные понятия роботов с дифференциальным приводом">
            <a:extLst>
              <a:ext uri="{FF2B5EF4-FFF2-40B4-BE49-F238E27FC236}">
                <a16:creationId xmlns:a16="http://schemas.microsoft.com/office/drawing/2014/main" xmlns="" id="{CDC28114-9F18-45BC-92BD-31DE7BAB0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21" y="1506155"/>
            <a:ext cx="1915160" cy="14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454ECA-E4E4-3255-BBB6-9D8B16ECA2AE}"/>
              </a:ext>
            </a:extLst>
          </p:cNvPr>
          <p:cNvSpPr txBox="1"/>
          <p:nvPr/>
        </p:nvSpPr>
        <p:spPr>
          <a:xfrm>
            <a:off x="4879689" y="2919491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Дифференциальная кинематика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4DCAEFD-FB92-CF98-AAE9-63288FD1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605" y="1154763"/>
            <a:ext cx="1996800" cy="197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5105D50-41B2-BBE5-D174-3EC909206119}"/>
              </a:ext>
            </a:extLst>
          </p:cNvPr>
          <p:cNvSpPr txBox="1"/>
          <p:nvPr/>
        </p:nvSpPr>
        <p:spPr>
          <a:xfrm>
            <a:off x="7864485" y="3131446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Аккермана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41A9B39-ABA6-C210-76FA-47EAEBAC0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272" y="3494867"/>
            <a:ext cx="1968820" cy="24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D924FCF-3412-A350-0676-6B6BDEB95BD1}"/>
              </a:ext>
            </a:extLst>
          </p:cNvPr>
          <p:cNvSpPr txBox="1"/>
          <p:nvPr/>
        </p:nvSpPr>
        <p:spPr>
          <a:xfrm>
            <a:off x="6319181" y="6057925"/>
            <a:ext cx="34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-колесной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51806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 err="1"/>
              <a:t>Кинематико</a:t>
            </a:r>
            <a:r>
              <a:rPr lang="ru-RU" sz="3600" dirty="0"/>
              <a:t>-динамическая модель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2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3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7286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8A0533B-8656-AD30-B00D-F7C3AFAC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740F777-B83E-07E4-EFED-6944CC3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2919615-2F7A-2792-0CDD-1937C34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F6EAC39-65A7-1194-1F8E-2826DBFD3145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337520-CA03-95D7-D938-570B4D44B148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E0B5DDD-9B52-29B1-A1A7-02087972DB8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9CD626E-0502-1E86-B5C9-2D34BCE1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64" y="534116"/>
            <a:ext cx="2997744" cy="2616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2F6F0D1-1844-C0FB-EFE9-EA9C914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199" y="438324"/>
            <a:ext cx="2967990" cy="2592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433FB69-9D80-6761-D1C2-4E0A0A1B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962" y="3522395"/>
            <a:ext cx="3187382" cy="28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3"/>
          <a:stretch/>
        </p:blipFill>
        <p:spPr bwMode="auto">
          <a:xfrm>
            <a:off x="6061109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подвески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46" y="1679420"/>
            <a:ext cx="3033776" cy="3202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871DEBB-4019-99DE-A89A-DA11E109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4642"/>
            <a:ext cx="5101069" cy="2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E913045-F0B4-A3E5-6F5F-6C801B045306}"/>
              </a:ext>
            </a:extLst>
          </p:cNvPr>
          <p:cNvSpPr txBox="1"/>
          <p:nvPr/>
        </p:nvSpPr>
        <p:spPr>
          <a:xfrm>
            <a:off x="1447439" y="4819018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Расчетная схема подвески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746FB8-7B46-60A0-3AB6-DC0A9E01A252}"/>
              </a:ext>
            </a:extLst>
          </p:cNvPr>
          <p:cNvSpPr txBox="1"/>
          <p:nvPr/>
        </p:nvSpPr>
        <p:spPr>
          <a:xfrm>
            <a:off x="6502417" y="5175113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Подвеска в сложенном виде</a:t>
            </a:r>
          </a:p>
        </p:txBody>
      </p:sp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572" y="4595414"/>
            <a:ext cx="5708731" cy="19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E105CB4-2C95-5B1F-5500-C550835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1" y="-40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Полная математическая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766E017B-8B7E-862B-6BEA-C824F901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3057D495-3742-1DFC-9A87-0F8CE7DA5680}"/>
                  </a:ext>
                </a:extLst>
              </p:cNvPr>
              <p:cNvSpPr txBox="1"/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eqArr>
                                        <m:eqArr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𝑑𝑙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𝑚𝑔𝑐𝑜𝑠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𝑚𝑔𝑐𝑜𝑠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1=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1−270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𝐿𝑝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func>
                                <m:funcPr>
                                  <m:ctrlPr>
                                    <a:rPr lang="ru-RU" sz="1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270−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𝐿𝑝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&amp;−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  <m:r>
                            <a:rPr lang="ru-RU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blipFill>
                <a:blip r:embed="rId2"/>
                <a:stretch>
                  <a:fillRect r="-19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177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986" y="6378018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"/>
          <a:stretch/>
        </p:blipFill>
        <p:spPr>
          <a:xfrm>
            <a:off x="0" y="902587"/>
            <a:ext cx="5308865" cy="465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CD544A9-09AB-E737-1B87-A7685873735F}"/>
              </a:ext>
            </a:extLst>
          </p:cNvPr>
          <p:cNvSpPr txBox="1"/>
          <p:nvPr/>
        </p:nvSpPr>
        <p:spPr>
          <a:xfrm>
            <a:off x="229755" y="5410549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Схема подсистемы привода</a:t>
            </a:r>
          </a:p>
        </p:txBody>
      </p:sp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xmlns="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8" y="945382"/>
            <a:ext cx="2401711" cy="15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BD1BC8B-C1CF-6042-FFB2-0FA1E65D3A4C}"/>
              </a:ext>
            </a:extLst>
          </p:cNvPr>
          <p:cNvSpPr txBox="1"/>
          <p:nvPr/>
        </p:nvSpPr>
        <p:spPr>
          <a:xfrm>
            <a:off x="5360702" y="2379607"/>
            <a:ext cx="250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Мотор колес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750"/>
          <a:stretch/>
        </p:blipFill>
        <p:spPr>
          <a:xfrm>
            <a:off x="5118582" y="3153536"/>
            <a:ext cx="2430279" cy="2182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AA3A57-50ED-28DA-864F-3095A48CF65C}"/>
              </a:ext>
            </a:extLst>
          </p:cNvPr>
          <p:cNvSpPr txBox="1"/>
          <p:nvPr/>
        </p:nvSpPr>
        <p:spPr>
          <a:xfrm>
            <a:off x="5000726" y="5446474"/>
            <a:ext cx="235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Привод подвески </a:t>
            </a:r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B278993-F488-B35D-0A11-CF18521704A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6738" y="970548"/>
            <a:ext cx="3578158" cy="2396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F763B563-9C9F-70C2-0F18-92E9269B1AD7}"/>
                  </a:ext>
                </a:extLst>
              </p:cNvPr>
              <p:cNvSpPr txBox="1"/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blipFill>
                <a:blip r:embed="rId6"/>
                <a:stretch>
                  <a:fillRect r="-1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0A0D8A-4F18-4531-4EBC-F96533C0855A}"/>
              </a:ext>
            </a:extLst>
          </p:cNvPr>
          <p:cNvSpPr txBox="1"/>
          <p:nvPr/>
        </p:nvSpPr>
        <p:spPr>
          <a:xfrm>
            <a:off x="7631556" y="4244671"/>
            <a:ext cx="38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для расчета приводов уравнения динамики робота</a:t>
            </a:r>
          </a:p>
        </p:txBody>
      </p:sp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 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Общий вид инвалидной коляски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B9A86D1-6FDF-585B-72FE-C82879A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89" y="1033805"/>
            <a:ext cx="9082294" cy="496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системы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3DA026F-A604-01CB-93E9-8170110F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60" y="716597"/>
            <a:ext cx="4934585" cy="54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85" y="4667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10446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управляющей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E946D3-5610-B0B2-F4DC-587AA1C840FB}"/>
              </a:ext>
            </a:extLst>
          </p:cNvPr>
          <p:cNvSpPr txBox="1"/>
          <p:nvPr/>
        </p:nvSpPr>
        <p:spPr>
          <a:xfrm>
            <a:off x="3338438" y="6075144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блок-схема алгоритма блока задающих воздействий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4F491DE-BDDE-3BC8-C665-AEBC5FF60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09" y="869912"/>
            <a:ext cx="3430955" cy="49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B40D22-777E-8CC2-5AB4-A2A8A507BABD}"/>
              </a:ext>
            </a:extLst>
          </p:cNvPr>
          <p:cNvSpPr txBox="1"/>
          <p:nvPr/>
        </p:nvSpPr>
        <p:spPr>
          <a:xfrm>
            <a:off x="5695511" y="2871530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993E7400-55A8-F910-2469-2F41DC6DE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6640" y="0"/>
            <a:ext cx="5071858" cy="67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xmlns="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62127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2A14A1-C398-08D9-270B-C3C88DC92594}"/>
              </a:ext>
            </a:extLst>
          </p:cNvPr>
          <p:cNvSpPr txBox="1"/>
          <p:nvPr/>
        </p:nvSpPr>
        <p:spPr>
          <a:xfrm>
            <a:off x="5199948" y="331337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xmlns="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xmlns="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xmlns="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xmlns="" id="{3ED39166-F619-5D2B-72BB-92199DBA1C15}"/>
              </a:ext>
            </a:extLst>
          </p:cNvPr>
          <p:cNvSpPr txBox="1">
            <a:spLocks/>
          </p:cNvSpPr>
          <p:nvPr/>
        </p:nvSpPr>
        <p:spPr>
          <a:xfrm>
            <a:off x="728784" y="-1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Актуальность темы</a:t>
            </a:r>
          </a:p>
        </p:txBody>
      </p:sp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7" y="448637"/>
            <a:ext cx="10317480" cy="68643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03" y="876093"/>
            <a:ext cx="1999213" cy="56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41" y="0"/>
            <a:ext cx="10515600" cy="846272"/>
          </a:xfrm>
        </p:spPr>
        <p:txBody>
          <a:bodyPr/>
          <a:lstStyle/>
          <a:p>
            <a:pPr algn="ctr"/>
            <a:r>
              <a:rPr lang="ru-RU" dirty="0"/>
              <a:t>Подбор комплектующих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475" y="1088545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569419" y="1004518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565B39C-AA24-628C-A954-997D0A790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781" y="682160"/>
            <a:ext cx="3182718" cy="2112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EB17C95-F534-2426-DA8D-D3E70D94AC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832" y="3476699"/>
            <a:ext cx="2313776" cy="23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A18ED69-BFD0-3FF2-C68F-AE36575EB410}"/>
              </a:ext>
            </a:extLst>
          </p:cNvPr>
          <p:cNvSpPr txBox="1"/>
          <p:nvPr/>
        </p:nvSpPr>
        <p:spPr>
          <a:xfrm>
            <a:off x="7488832" y="6065504"/>
            <a:ext cx="25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микросхемы джойстика</a:t>
            </a:r>
          </a:p>
        </p:txBody>
      </p:sp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8D697950-DF51-ECBE-84AB-56236A3B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15C9DFE-2C00-1DE7-F424-7739409F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A8E9D97-1AF8-4879-9E9B-92ECC1BD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F525E17-B665-F068-2A63-EE75E685FD1B}"/>
              </a:ext>
            </a:extLst>
          </p:cNvPr>
          <p:cNvSpPr txBox="1"/>
          <p:nvPr/>
        </p:nvSpPr>
        <p:spPr>
          <a:xfrm>
            <a:off x="4893221" y="6404532"/>
            <a:ext cx="24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DFBC901-3DC6-64D4-A983-C36B2213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15" y="670048"/>
            <a:ext cx="7864446" cy="56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76FB19A-F138-83DE-03F0-1D308BA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3DCF153-0A7D-8825-B19E-70D34261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Принципиальная электрическая схема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209E867-DBF7-0B01-90AA-38BDA5D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36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8D39562-8182-9AF7-124F-B940BA411E6A}"/>
              </a:ext>
            </a:extLst>
          </p:cNvPr>
          <p:cNvSpPr txBox="1"/>
          <p:nvPr/>
        </p:nvSpPr>
        <p:spPr>
          <a:xfrm>
            <a:off x="3538064" y="6224073"/>
            <a:ext cx="46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автономной навигации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6766687-B069-056A-4CAE-B995F299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95" y="686999"/>
            <a:ext cx="7780538" cy="5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1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4B87195-3DA5-AFAB-3928-8495F7CB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33"/>
            <a:ext cx="12192000" cy="4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38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F3CA4AA-FB42-B14F-77BA-2B1BCA9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5" y="791746"/>
            <a:ext cx="6250163" cy="4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Публикации по теме проекта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29D790-B7CC-CDE4-A55D-35072073347E}"/>
              </a:ext>
            </a:extLst>
          </p:cNvPr>
          <p:cNvSpPr txBox="1"/>
          <p:nvPr/>
        </p:nvSpPr>
        <p:spPr>
          <a:xfrm>
            <a:off x="765419" y="2163219"/>
            <a:ext cx="93515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smtClean="0"/>
              <a:t>1</a:t>
            </a:r>
            <a:r>
              <a:rPr lang="en-US" sz="1800" dirty="0"/>
              <a:t>. </a:t>
            </a:r>
            <a:r>
              <a:rPr lang="ru-RU" dirty="0"/>
              <a:t>Кресло-коляска </a:t>
            </a:r>
            <a:r>
              <a:rPr lang="ru-RU" dirty="0" smtClean="0"/>
              <a:t>прогулочного </a:t>
            </a:r>
            <a:r>
              <a:rPr lang="ru-RU" dirty="0"/>
              <a:t>типа с дополнительным подъемным </a:t>
            </a:r>
            <a:r>
              <a:rPr lang="ru-RU" dirty="0" smtClean="0"/>
              <a:t>механизмом </a:t>
            </a:r>
            <a:r>
              <a:rPr lang="ru-RU" dirty="0"/>
              <a:t>Патент на полезную модель  RU 234078 U1, 19.05.2025. Заявка № 2025107097 от </a:t>
            </a:r>
            <a:r>
              <a:rPr lang="ru-RU" dirty="0" smtClean="0"/>
              <a:t>25.03.2025 / </a:t>
            </a:r>
            <a:r>
              <a:rPr lang="ru-RU" dirty="0"/>
              <a:t>Мищенко </a:t>
            </a:r>
            <a:r>
              <a:rPr lang="ru-RU" dirty="0" smtClean="0"/>
              <a:t>В.Я., </a:t>
            </a:r>
            <a:r>
              <a:rPr lang="ru-RU" dirty="0"/>
              <a:t>Калашников Д.А.</a:t>
            </a:r>
            <a:r>
              <a:rPr lang="ru-RU" dirty="0" smtClean="0"/>
              <a:t> Политов Е.Н.</a:t>
            </a:r>
            <a:endParaRPr lang="en-US" sz="1800" dirty="0"/>
          </a:p>
          <a:p>
            <a:r>
              <a:rPr lang="en-US" sz="1800" dirty="0"/>
              <a:t>2.  </a:t>
            </a:r>
            <a:r>
              <a:rPr lang="ru-RU" sz="1800" dirty="0" smtClean="0"/>
              <a:t>статья….</a:t>
            </a:r>
            <a:r>
              <a:rPr lang="en-US" sz="1800" dirty="0" smtClean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 smtClean="0"/>
              <a:t>статья….</a:t>
            </a:r>
          </a:p>
          <a:p>
            <a:endParaRPr lang="ru-RU" dirty="0"/>
          </a:p>
          <a:p>
            <a:r>
              <a:rPr lang="ru-RU" sz="1800" dirty="0" smtClean="0"/>
              <a:t>Участие в международной конференции…… дата</a:t>
            </a:r>
          </a:p>
        </p:txBody>
      </p:sp>
    </p:spTree>
    <p:extLst>
      <p:ext uri="{BB962C8B-B14F-4D97-AF65-F5344CB8AC3E}">
        <p14:creationId xmlns:p14="http://schemas.microsoft.com/office/powerpoint/2010/main" val="348541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xmlns="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29D790-B7CC-CDE4-A55D-35072073347E}"/>
              </a:ext>
            </a:extLst>
          </p:cNvPr>
          <p:cNvSpPr txBox="1"/>
          <p:nvPr/>
        </p:nvSpPr>
        <p:spPr>
          <a:xfrm>
            <a:off x="765419" y="13097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уникальная конструкция, позволяющая значительно упростить перемещение людей с ОВЗ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ru-RU" sz="1800" dirty="0"/>
              <a:t>4. Создана на основе мат. модели устройства цифровая система управления, </a:t>
            </a:r>
            <a:r>
              <a:rPr lang="ru-RU" dirty="0"/>
              <a:t>расширяющая функционал обычной инвалидной коляски очень полезными автоматическими режимами</a:t>
            </a:r>
            <a:r>
              <a:rPr lang="en-US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xmlns="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xmlns="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xmlns="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xmlns="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xmlns="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xmlns="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201003"/>
            <a:ext cx="10515600" cy="1072906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xmlns="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sz="2000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r>
                  <a:rPr lang="ru-RU" sz="2000" dirty="0"/>
                  <a:t>Необходима электроколяска, которая позволит инвалиду свободно преодолевать пандусы и бордюры, а также без проблем пользоваться общественным транспортом. Есть также потребность в новых режимах работы, облегчающих повседневное и экстренное перемещение лиц с ОВЗ.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  <a:blipFill>
                <a:blip r:embed="rId2"/>
                <a:stretch>
                  <a:fillRect l="-638" t="-1541" r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15" y="17083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Задачи данного проекта </a:t>
            </a:r>
          </a:p>
          <a:p>
            <a:pPr marL="0" indent="0">
              <a:buNone/>
            </a:pPr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pPr marL="0" indent="0">
              <a:buNone/>
            </a:pPr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технические характеристики: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5. Габаритные размеры автономного транспортного средства не более 1400х800х900 мм</a:t>
            </a: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расчетные значения параметр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2369779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2417</Words>
  <Application>Microsoft Office PowerPoint</Application>
  <PresentationFormat>Произвольный</PresentationFormat>
  <Paragraphs>294</Paragraphs>
  <Slides>40</Slides>
  <Notes>0</Notes>
  <HiddenSlides>13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2" baseType="lpstr">
      <vt:lpstr>Тема Office</vt:lpstr>
      <vt:lpstr>1_Тема Office</vt:lpstr>
      <vt:lpstr>Презентация PowerPoint</vt:lpstr>
      <vt:lpstr>Актуальность темы</vt:lpstr>
      <vt:lpstr>Презентация PowerPoint</vt:lpstr>
      <vt:lpstr>Существующие решения</vt:lpstr>
      <vt:lpstr>Сравнение существующих решений и их классификация</vt:lpstr>
      <vt:lpstr>Идея проекта</vt:lpstr>
      <vt:lpstr>Цели и задачи проекта</vt:lpstr>
      <vt:lpstr>Основные технические характеристики:</vt:lpstr>
      <vt:lpstr>Основные пункты из технического задания</vt:lpstr>
      <vt:lpstr>Выбор кинематической схемы</vt:lpstr>
      <vt:lpstr>Кинематико-динамическая модель робота</vt:lpstr>
      <vt:lpstr>Формирование желаемого положения робота  (режим ручного управления)</vt:lpstr>
      <vt:lpstr>Результаты моделирования движения при ручном управлении</vt:lpstr>
      <vt:lpstr>Результаты моделирования движения при ручном управлении</vt:lpstr>
      <vt:lpstr>Выбор конфигурации подвески</vt:lpstr>
      <vt:lpstr>Моделирование процесса подъема в транспорт</vt:lpstr>
      <vt:lpstr>Полная математическая модель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Общий вид инвалидной коляски</vt:lpstr>
      <vt:lpstr>Функциональная схема устройства</vt:lpstr>
      <vt:lpstr>Структурная схема системы управления</vt:lpstr>
      <vt:lpstr>Моделирование приводов и их регуляторов</vt:lpstr>
      <vt:lpstr>Настройка устойчивости регулятора привода (привод колеса)</vt:lpstr>
      <vt:lpstr>Алгоритм управляющей программы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Принципиальная электрическая схема</vt:lpstr>
      <vt:lpstr>Принципиальная электрическая схема</vt:lpstr>
      <vt:lpstr>Проектирование печатных плат</vt:lpstr>
      <vt:lpstr>Проектирование печатных плат</vt:lpstr>
      <vt:lpstr>Публикации по теме проекта</vt:lpstr>
      <vt:lpstr>Заключение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user</cp:lastModifiedBy>
  <cp:revision>135</cp:revision>
  <dcterms:created xsi:type="dcterms:W3CDTF">2023-10-19T08:59:10Z</dcterms:created>
  <dcterms:modified xsi:type="dcterms:W3CDTF">2025-05-29T08:52:27Z</dcterms:modified>
</cp:coreProperties>
</file>